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png" ContentType="image/png"/>
  <Default Extension="mp4" ContentType="video/mp4"/>
  <Default Extension="rels" ContentType="application/vnd.openxmlformats-package.relationships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60" userDrawn="1">
          <p15:clr>
            <a:srgbClr val="A4A3A4"/>
          </p15:clr>
        </p15:guide>
        <p15:guide id="1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tableStyles" Target="tableStyle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zhalter Überschrift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3" name="Platzhalter Datum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/>
          <a:p>
            <a:r>
              <a:rPr lang="en-US"/>
              <a:t>*</a:t>
            </a:r>
          </a:p>
        </p:txBody>
      </p:sp>
      <p:sp>
        <p:nvSpPr>
          <p:cNvPr id="4" name="Platzhalter Folienbild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  <a:p>
            <a:endParaRPr lang="en-US"/>
          </a:p>
        </p:txBody>
      </p:sp>
      <p:sp>
        <p:nvSpPr>
          <p:cNvPr id="5" name="Platzhalter Notizen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altLang="en-US"/>
              <a:t>Zum Bearbeiten der Haupttitel-Stile anklicken</a:t>
            </a:r>
            <a:endParaRPr lang="en-US"/>
          </a:p>
          <a:p>
            <a:pPr lvl="1"/>
            <a:r>
              <a:rPr lang="de-DE" altLang="en-US"/>
              <a:t>Zweite Ebene</a:t>
            </a:r>
            <a:endParaRPr lang="en-US"/>
          </a:p>
          <a:p>
            <a:pPr lvl="2"/>
            <a:r>
              <a:rPr lang="de-DE" altLang="en-US"/>
              <a:t>Dritte Ebene</a:t>
            </a:r>
            <a:endParaRPr lang="en-US"/>
          </a:p>
          <a:p>
            <a:pPr lvl="3"/>
            <a:r>
              <a:rPr lang="de-DE" altLang="en-US"/>
              <a:t>Vierte Ebene</a:t>
            </a:r>
            <a:endParaRPr lang="en-US"/>
          </a:p>
          <a:p>
            <a:pPr lvl="4"/>
            <a:r>
              <a:rPr lang="de-DE" altLang="en-US"/>
              <a:t>Fünfte Ebene</a:t>
            </a:r>
            <a:endParaRPr lang="en-US"/>
          </a:p>
        </p:txBody>
      </p:sp>
      <p:sp>
        <p:nvSpPr>
          <p:cNvPr id="6" name="Platzhalter Fußnote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7" name="Platzhalter Foliennumm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/>
          <a:p>
            <a:r>
              <a:rPr lang="en-US"/>
              <a:t>#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zhalter Folienbild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Platzhalter Text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latzhalter Foliennumm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CB6A2EF-2A20-44E3-BDCD-D437A26A37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zhalter Folienbild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Platzhalter Text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latzhalter Foliennumm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9AFC46B-241F-40EE-A417-32F4F043D9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zhalter Folienbild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Platzhalter Text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latzhalter Foliennumm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F33CC47-6E9B-426D-93D1-EDD346134E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zhalter Folienbild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Platzhalter Text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latzhalter Foliennumm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2ECEFB9-4F8D-4065-AD95-621980D5CE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zhalter Folienbild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Platzhalter Text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latzhalter Foliennumm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D168ED2-A763-44F2-BB63-37167D716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zhalter Folienbild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Platzhalter Text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latzhalter Foliennumm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73F86E8-441D-4D87-8C46-8C463B343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zhalter Folienbild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Platzhalter Text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latzhalter Foliennumm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7D952B5-8EF3-464D-9F5B-15EB095FA4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zhalter Folienbild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Platzhalter Text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latzhalter Foliennumm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79CB469-619E-44E7-A254-5F7D5617C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 noEditPoints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 panose="020B0604020202020204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3.jp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5.jp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3" descr="Windmills"/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>
            <a:alphaModFix/>
          </a:blip>
          <a:srcRect l="13705" r="11081" b="-1"/>
          <a:stretch/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2819465" y="-2819458"/>
            <a:ext cx="3512260" cy="9151192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571500" y="1137434"/>
            <a:ext cx="5850495" cy="1520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Renewable Energy Analysis </a:t>
            </a:r>
          </a:p>
          <a:p>
            <a:pPr algn="l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Portfolio Project</a:t>
            </a:r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3355769" y="1075816"/>
            <a:ext cx="2425271" cy="9151191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2521458" y="4062897"/>
            <a:ext cx="4721499" cy="15885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1200" b="1" dirty="0">
                <a:solidFill>
                  <a:srgbClr val="FFFFFF"/>
                </a:solidFill>
              </a:rPr>
              <a:t>Highlighting the importance of carbon dioxide reduction and the growth of the renewable energy sector (1965-2022 World)</a:t>
            </a:r>
          </a:p>
          <a:p>
            <a:pPr defTabSz="914400"/>
            <a:endParaRPr lang="en-US" sz="1200" dirty="0">
              <a:solidFill>
                <a:srgbClr val="FFFFFF"/>
              </a:solidFill>
            </a:endParaRPr>
          </a:p>
          <a:p>
            <a:pPr defTabSz="914400"/>
            <a:endParaRPr lang="en-US" sz="1200" dirty="0">
              <a:solidFill>
                <a:srgbClr val="FFFFFF"/>
              </a:solidFill>
            </a:endParaRPr>
          </a:p>
          <a:p>
            <a:pPr defTabSz="914400"/>
            <a:endParaRPr lang="en-US" sz="1200" b="1" dirty="0">
              <a:solidFill>
                <a:srgbClr val="FFFFFF"/>
              </a:solidFill>
            </a:endParaRPr>
          </a:p>
          <a:p>
            <a:pPr defTabSz="914400"/>
            <a:r>
              <a:rPr lang="en-US" sz="1200" b="1" dirty="0">
                <a:solidFill>
                  <a:srgbClr val="FFFFFF"/>
                </a:solidFill>
              </a:rPr>
              <a:t>From Data Analyst Group 2 _ </a:t>
            </a:r>
            <a:r>
              <a:rPr lang="en-US" sz="1200" b="1" dirty="0" err="1">
                <a:solidFill>
                  <a:srgbClr val="FFFFFF"/>
                </a:solidFill>
              </a:rPr>
              <a:t>Stackfuel</a:t>
            </a:r>
            <a:r>
              <a:rPr lang="en-US" sz="1200" b="1" dirty="0">
                <a:solidFill>
                  <a:srgbClr val="FFFFFF"/>
                </a:solidFill>
              </a:rPr>
              <a:t> Training School GmbH 2023</a:t>
            </a:r>
          </a:p>
        </p:txBody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sz="3200" b="1"/>
              <a:t>Annual Emission CO2 coal and flaring</a:t>
            </a:r>
            <a:r>
              <a:rPr lang="de-DE" sz="3200" b="1"/>
              <a:t> (tons)</a:t>
            </a:r>
            <a:endParaRPr sz="3200" b="1"/>
          </a:p>
        </p:txBody>
      </p:sp>
      <p:pic>
        <p:nvPicPr>
          <p:cNvPr id="4" name="Picture 3" descr="Annual Emission CO2 coal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77913" y="1235858"/>
            <a:ext cx="3947783" cy="2960838"/>
          </a:xfrm>
          <a:prstGeom prst="rect">
            <a:avLst/>
          </a:prstGeom>
        </p:spPr>
      </p:pic>
      <p:pic>
        <p:nvPicPr>
          <p:cNvPr id="5" name="Picture 4" descr="Annual Emission CO2 flar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18306" y="3429000"/>
            <a:ext cx="3947784" cy="29608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sz="3200" b="1"/>
              <a:t>Annual Emission CO2 Gas and Oil</a:t>
            </a:r>
            <a:r>
              <a:rPr lang="de-DE" sz="3200" b="1"/>
              <a:t> (tons)</a:t>
            </a:r>
            <a:endParaRPr sz="3200" b="1"/>
          </a:p>
        </p:txBody>
      </p:sp>
      <p:pic>
        <p:nvPicPr>
          <p:cNvPr id="4" name="Picture 3" descr="Annual Emission CO2 gas 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5176" y="1182129"/>
            <a:ext cx="4224425" cy="3168319"/>
          </a:xfrm>
          <a:prstGeom prst="rect">
            <a:avLst/>
          </a:prstGeom>
        </p:spPr>
      </p:pic>
      <p:pic>
        <p:nvPicPr>
          <p:cNvPr id="5" name="Picture 4" descr="Annual Emission CO2 Oil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3406774"/>
            <a:ext cx="41148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3200" b="1" dirty="0"/>
              <a:t>Total Annual of Emission in the World, 1965-2022</a:t>
            </a:r>
          </a:p>
        </p:txBody>
      </p:sp>
      <p:pic>
        <p:nvPicPr>
          <p:cNvPr id="4" name="Picture 3" descr="Total Annual CO2 Emission in the world 1965-2022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6616" y="1474146"/>
            <a:ext cx="4008399" cy="2946327"/>
          </a:xfrm>
          <a:prstGeom prst="rect">
            <a:avLst/>
          </a:prstGeom>
        </p:spPr>
      </p:pic>
      <p:pic>
        <p:nvPicPr>
          <p:cNvPr id="5" name="Picture 4" descr="Primary Energy Consumption GDP (tons) in the 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6183" y="3161556"/>
            <a:ext cx="4221201" cy="31010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sz="3200" b="1"/>
              <a:t>GDP in the World, 1965-2022</a:t>
            </a:r>
            <a:r>
              <a:rPr lang="de-DE" sz="3200" b="1"/>
              <a:t> (Us Dollars)</a:t>
            </a:r>
            <a:endParaRPr sz="3200" b="1"/>
          </a:p>
        </p:txBody>
      </p:sp>
      <p:pic>
        <p:nvPicPr>
          <p:cNvPr id="4" name="Picture 3" descr="GDPWorl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7644" y="1417638"/>
            <a:ext cx="7847930" cy="49795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3200" b="1" dirty="0"/>
              <a:t>Electricity Production from Wind Energy and Solar Photovoltaic </a:t>
            </a:r>
            <a:r>
              <a:rPr lang="de-DE" sz="3200" b="1" dirty="0"/>
              <a:t>(</a:t>
            </a:r>
            <a:r>
              <a:rPr sz="3200" b="1" dirty="0"/>
              <a:t>tons</a:t>
            </a:r>
            <a:r>
              <a:rPr lang="de-DE" sz="3200" b="1" dirty="0"/>
              <a:t>)</a:t>
            </a:r>
            <a:endParaRPr sz="3200" b="1" dirty="0"/>
          </a:p>
        </p:txBody>
      </p:sp>
      <p:pic>
        <p:nvPicPr>
          <p:cNvPr id="4" name="Picture 3" descr="Electricity from Wind (Twh) 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7488" y="3863181"/>
            <a:ext cx="3851056" cy="2743200"/>
          </a:xfrm>
          <a:prstGeom prst="rect">
            <a:avLst/>
          </a:prstGeom>
        </p:spPr>
      </p:pic>
      <p:pic>
        <p:nvPicPr>
          <p:cNvPr id="5" name="Picture 4" descr="Solar Photovoltaic Capacity 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42838" y="1440021"/>
            <a:ext cx="3773674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b="1"/>
              <a:t>Others Renewable Energy excluding Bioenergy and Renewable (TWh Growth-equivalent) </a:t>
            </a:r>
          </a:p>
        </p:txBody>
      </p:sp>
      <p:pic>
        <p:nvPicPr>
          <p:cNvPr id="4" name="Picture 3" descr="Other renewables energy excluding Bioenergy (TWh) 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2701" y="3749674"/>
            <a:ext cx="3812364" cy="2743200"/>
          </a:xfrm>
          <a:prstGeom prst="rect">
            <a:avLst/>
          </a:prstGeom>
        </p:spPr>
      </p:pic>
      <p:pic>
        <p:nvPicPr>
          <p:cNvPr id="5" name="Picture 4" descr="Renewables (TWh growth - equivalent)  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64498" y="1437478"/>
            <a:ext cx="3976801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sz="3200" b="1"/>
              <a:t>Renewable Electricity Production </a:t>
            </a:r>
            <a:r>
              <a:rPr lang="de-DE" sz="3200" b="1"/>
              <a:t>(</a:t>
            </a:r>
            <a:r>
              <a:rPr sz="3200" b="1"/>
              <a:t>percent</a:t>
            </a:r>
            <a:r>
              <a:rPr lang="de-DE" sz="3200" b="1"/>
              <a:t>)</a:t>
            </a:r>
            <a:endParaRPr sz="3200" b="1"/>
          </a:p>
        </p:txBody>
      </p:sp>
      <p:pic>
        <p:nvPicPr>
          <p:cNvPr id="4" name="Picture 3" descr="Renewable Electricity Production (%)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7923" y="1279303"/>
            <a:ext cx="7952511" cy="51214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b="1" kern="100" dirty="0">
                <a:solidFill>
                  <a:srgbClr val="4A4E54"/>
                </a:solidFill>
                <a:effectLst/>
                <a:latin typeface="Calibri" pitchFamily="34" charset="0" panose="020F0502020204030204"/>
                <a:ea typeface="Calibri" pitchFamily="34" charset="0" panose="020F0502020204030204"/>
                <a:cs typeface="Times New Roman" pitchFamily="18" charset="0" panose="02020603050405020304"/>
              </a:rPr>
              <a:t>We suggest that in future more AI machine learning projects in Clean Energy Family tree could solve Our Renewable energy problem.</a:t>
            </a:r>
            <a:endParaRPr lang="de-DE" sz="1800" kern="100" dirty="0">
              <a:effectLst/>
              <a:latin typeface="Calibri" pitchFamily="34" charset="0" panose="020F0502020204030204"/>
              <a:ea typeface="Calibri" pitchFamily="34" charset="0" panose="020F0502020204030204"/>
              <a:cs typeface="Times New Roman" pitchFamily="18" charset="0" panose="0202060305040502030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b="1" kern="100" dirty="0">
                <a:solidFill>
                  <a:srgbClr val="4A4E54"/>
                </a:solidFill>
                <a:effectLst/>
                <a:latin typeface="Calibri" pitchFamily="34" charset="0" panose="020F0502020204030204"/>
                <a:ea typeface="Calibri" pitchFamily="34" charset="0" panose="020F0502020204030204"/>
                <a:cs typeface="Times New Roman" pitchFamily="18" charset="0" panose="02020603050405020304"/>
              </a:rPr>
              <a:t>Thermostat (AI device for home) – electricity usage can be monitored. Software, machine learning and AI come into play to help pave the way towards a low-emissions future.</a:t>
            </a:r>
            <a:endParaRPr lang="de-DE" sz="1800" kern="100" dirty="0">
              <a:effectLst/>
              <a:latin typeface="Calibri" pitchFamily="34" charset="0" panose="020F0502020204030204"/>
              <a:ea typeface="Calibri" pitchFamily="34" charset="0" panose="020F0502020204030204"/>
              <a:cs typeface="Times New Roman" pitchFamily="18" charset="0" panose="02020603050405020304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500" b="1" kern="100" dirty="0">
                <a:solidFill>
                  <a:srgbClr val="4A4E54"/>
                </a:solidFill>
                <a:effectLst/>
                <a:latin typeface="Calibri" pitchFamily="34" charset="0" panose="020F0502020204030204"/>
                <a:ea typeface="Calibri" pitchFamily="34" charset="0" panose="020F0502020204030204"/>
                <a:cs typeface="Times New Roman" pitchFamily="18" charset="0" panose="02020603050405020304"/>
              </a:rPr>
              <a:t>A Deep Learning Model for Forecasting Photovoltaic Energy with Uncertainties – Computer Engineering, Virginia Commonwealth University.</a:t>
            </a:r>
            <a:endParaRPr lang="de-DE" sz="1500" kern="100" dirty="0">
              <a:effectLst/>
              <a:latin typeface="Calibri" pitchFamily="34" charset="0" panose="020F0502020204030204"/>
              <a:ea typeface="Calibri" pitchFamily="34" charset="0" panose="020F0502020204030204"/>
              <a:cs typeface="Times New Roman" pitchFamily="18" charset="0" panose="02020603050405020304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sz="1500" b="1" kern="100" dirty="0">
                <a:solidFill>
                  <a:srgbClr val="4A4E54"/>
                </a:solidFill>
                <a:effectLst/>
                <a:latin typeface="Calibri" pitchFamily="34" charset="0" panose="020F0502020204030204"/>
                <a:ea typeface="Calibri" pitchFamily="34" charset="0" panose="020F0502020204030204"/>
                <a:cs typeface="Times New Roman" pitchFamily="18" charset="0" panose="02020603050405020304"/>
              </a:rPr>
              <a:t>Deep Reinforcement Learning for Optimal Energy Management of Multi-energy Smart Grids- Research University </a:t>
            </a:r>
            <a:r>
              <a:rPr lang="en-AU" sz="1500" b="1" kern="100" dirty="0" err="1">
                <a:solidFill>
                  <a:srgbClr val="4A4E54"/>
                </a:solidFill>
                <a:effectLst/>
                <a:latin typeface="Calibri" pitchFamily="34" charset="0" panose="020F0502020204030204"/>
                <a:ea typeface="Calibri" pitchFamily="34" charset="0" panose="020F0502020204030204"/>
                <a:cs typeface="Times New Roman" pitchFamily="18" charset="0" panose="02020603050405020304"/>
              </a:rPr>
              <a:t>Bousnina</a:t>
            </a:r>
            <a:r>
              <a:rPr lang="en-AU" sz="1500" b="1" kern="100" dirty="0">
                <a:solidFill>
                  <a:srgbClr val="4A4E54"/>
                </a:solidFill>
                <a:effectLst/>
                <a:latin typeface="Calibri" pitchFamily="34" charset="0" panose="020F0502020204030204"/>
                <a:ea typeface="Calibri" pitchFamily="34" charset="0" panose="020F0502020204030204"/>
                <a:cs typeface="Times New Roman" pitchFamily="18" charset="0" panose="02020603050405020304"/>
              </a:rPr>
              <a:t> D.,</a:t>
            </a:r>
            <a:endParaRPr lang="de-DE" sz="1500" kern="100" dirty="0">
              <a:effectLst/>
              <a:latin typeface="Calibri" pitchFamily="34" charset="0" panose="020F0502020204030204"/>
              <a:ea typeface="Calibri" pitchFamily="34" charset="0" panose="020F0502020204030204"/>
              <a:cs typeface="Times New Roman" pitchFamily="18" charset="0" panose="02020603050405020304"/>
            </a:endParaRPr>
          </a:p>
          <a:p>
            <a:r>
              <a:rPr lang="en-AU" sz="1800" b="1" dirty="0">
                <a:solidFill>
                  <a:srgbClr val="4A4E54"/>
                </a:solidFill>
                <a:effectLst/>
                <a:latin typeface="Calibri" pitchFamily="34" charset="0" panose="020F0502020204030204"/>
                <a:ea typeface="Calibri" pitchFamily="34" charset="0" panose="020F0502020204030204"/>
                <a:cs typeface="Times New Roman" pitchFamily="18" charset="0" panose="02020603050405020304"/>
              </a:rPr>
              <a:t>Tilting at Turbines could be the future of Wind Turbines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b="1" kern="100" dirty="0">
                <a:solidFill>
                  <a:srgbClr val="4A4E54"/>
                </a:solidFill>
                <a:effectLst/>
                <a:latin typeface="Calibri" pitchFamily="34" charset="0" panose="020F0502020204030204"/>
                <a:ea typeface="Calibri" pitchFamily="34" charset="0" panose="020F0502020204030204"/>
                <a:cs typeface="Times New Roman" pitchFamily="18" charset="0" panose="02020603050405020304"/>
              </a:rPr>
              <a:t>Discovery of turning humidity (Humidity Batteries) into electricity which doesn’t have any emission could also change the future of Hydro plants.</a:t>
            </a:r>
            <a:endParaRPr lang="de-DE" sz="1800" kern="100" dirty="0">
              <a:effectLst/>
              <a:latin typeface="Calibri" pitchFamily="34" charset="0" panose="020F0502020204030204"/>
              <a:ea typeface="Calibri" pitchFamily="34" charset="0" panose="020F0502020204030204"/>
              <a:cs typeface="Times New Roman" pitchFamily="18" charset="0" panose="0202060305040502030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b="1" kern="100" dirty="0">
                <a:solidFill>
                  <a:srgbClr val="4A4E54"/>
                </a:solidFill>
                <a:effectLst/>
                <a:latin typeface="Calibri" pitchFamily="34" charset="0" panose="020F0502020204030204"/>
                <a:ea typeface="Calibri" pitchFamily="34" charset="0" panose="020F0502020204030204"/>
                <a:cs typeface="Times New Roman" pitchFamily="18" charset="0" panose="02020603050405020304"/>
              </a:rPr>
              <a:t>Wave power with AI machines is also in the research phase which also adds up to emission free power production.</a:t>
            </a:r>
            <a:endParaRPr lang="de-DE" sz="1800" kern="100" dirty="0">
              <a:effectLst/>
              <a:latin typeface="Calibri" pitchFamily="34" charset="0" panose="020F0502020204030204"/>
              <a:ea typeface="Calibri" pitchFamily="34" charset="0" panose="020F0502020204030204"/>
              <a:cs typeface="Times New Roman" pitchFamily="18" charset="0" panose="02020603050405020304"/>
            </a:endParaRPr>
          </a:p>
          <a:p>
            <a:endParaRPr lang="de-D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254</Words>
  <Application>Microsoft Office PowerPoint</Application>
  <PresentationFormat>On-screen Show (4:3)</PresentationFormat>
  <Paragraphs>30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Renewable Energy Analysis   Portfolio Project</vt:lpstr>
      <vt:lpstr>Annual Emission CO2 coal and flaring (tons)</vt:lpstr>
      <vt:lpstr>Annual Emission CO2 Gas and Oil (tons)</vt:lpstr>
      <vt:lpstr>Total Annual of Emission in the World, 1965-2022</vt:lpstr>
      <vt:lpstr>GDP in the World, 1965-2022 (Us Dollars)</vt:lpstr>
      <vt:lpstr>Electricity Production from Wind Energy and Solar Photovoltaic (tons)</vt:lpstr>
      <vt:lpstr>Others Renewable Energy excluding Bioenergy and Renewable (TWh Growth-equivalent) </vt:lpstr>
      <vt:lpstr>Renewable Electricity Production (percent)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Renewable Energy Analysis   Portfolio Project</dc:title>
  <dc:subject/>
  <dc:creator/>
  <cp:keywords/>
  <dc:description>generated using python-pptx</dc:description>
  <cp:lastModifiedBy>Harry Louiserre</cp:lastModifiedBy>
  <cp:revision>5</cp:revision>
  <dcterms:created xsi:type="dcterms:W3CDTF">2013-01-27T09:14:16Z</dcterms:created>
  <dcterms:modified xsi:type="dcterms:W3CDTF">2023-11-14T12:47:40Z</dcterms:modified>
  <cp:category/>
</cp:coreProperties>
</file>